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594" r:id="rId3"/>
    <p:sldId id="600" r:id="rId4"/>
    <p:sldId id="363" r:id="rId5"/>
    <p:sldId id="406" r:id="rId6"/>
    <p:sldId id="371" r:id="rId7"/>
    <p:sldId id="457" r:id="rId8"/>
    <p:sldId id="584" r:id="rId9"/>
    <p:sldId id="455" r:id="rId10"/>
    <p:sldId id="379" r:id="rId11"/>
    <p:sldId id="512" r:id="rId12"/>
    <p:sldId id="514" r:id="rId13"/>
    <p:sldId id="606" r:id="rId14"/>
    <p:sldId id="603" r:id="rId15"/>
    <p:sldId id="381" r:id="rId16"/>
    <p:sldId id="383" r:id="rId17"/>
    <p:sldId id="385" r:id="rId18"/>
    <p:sldId id="538" r:id="rId19"/>
    <p:sldId id="516" r:id="rId20"/>
    <p:sldId id="518" r:id="rId21"/>
    <p:sldId id="520" r:id="rId22"/>
    <p:sldId id="630" r:id="rId23"/>
    <p:sldId id="522" r:id="rId24"/>
    <p:sldId id="524" r:id="rId25"/>
    <p:sldId id="528" r:id="rId26"/>
    <p:sldId id="530" r:id="rId27"/>
    <p:sldId id="387" r:id="rId28"/>
    <p:sldId id="532" r:id="rId29"/>
    <p:sldId id="534" r:id="rId30"/>
    <p:sldId id="389" r:id="rId31"/>
    <p:sldId id="536" r:id="rId32"/>
    <p:sldId id="537" r:id="rId33"/>
    <p:sldId id="395" r:id="rId34"/>
    <p:sldId id="39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187" autoAdjust="0"/>
    <p:restoredTop sz="94717" autoAdjust="0"/>
  </p:normalViewPr>
  <p:slideViewPr>
    <p:cSldViewPr>
      <p:cViewPr varScale="1">
        <p:scale>
          <a:sx n="103" d="100"/>
          <a:sy n="103" d="100"/>
        </p:scale>
        <p:origin x="-30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EE130-025C-4A52-8F92-BBC153F45AD6}" type="datetimeFigureOut">
              <a:rPr lang="vi-VN" smtClean="0"/>
              <a:pPr/>
              <a:t>09/10/2016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A9399-922C-41D6-B3EE-97628A63065A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58640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B01D-C046-46C5-BD16-7A7E11D95B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256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C49-2207-4826-AB0F-EFFE207B61E9}" type="datetimeFigureOut">
              <a:rPr lang="en-US" smtClean="0"/>
              <a:pPr/>
              <a:t>09/10/2016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A02F1-2FCF-47F1-85B5-CA772E8DF3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1828799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CẬN CHẨN ĐOÁN THIEU MAU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TRẺ EM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smtClean="0">
                <a:latin typeface="Times New Roman" pitchFamily="18" charset="0"/>
                <a:cs typeface="Times New Roman" pitchFamily="18" charset="0"/>
              </a:rPr>
            </a:br>
            <a:r>
              <a:rPr lang="vi-VN" smtClean="0">
                <a:latin typeface="Times New Roman" pitchFamily="18" charset="0"/>
                <a:cs typeface="Times New Roman" pitchFamily="18" charset="0"/>
              </a:rPr>
              <a:t>(161006)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8001000" cy="2743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TỒNG QUAN THIẾU MÁU</a:t>
            </a:r>
          </a:p>
          <a:p>
            <a:r>
              <a:rPr lang="vi-VN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XÁC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ĐỊNH DẤU HiỆU LÂM SÀNG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THIẾU MÁU,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HUYẾT TÁN</a:t>
            </a:r>
            <a:endParaRPr lang="vi-VN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smtClean="0">
                <a:latin typeface="Times New Roman" pitchFamily="18" charset="0"/>
                <a:cs typeface="Times New Roman" pitchFamily="18" charset="0"/>
              </a:rPr>
              <a:t>3.CHẨN ĐOÁN THIẾU MÁU HC NHỎ, NHƯỢC SẮC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.PHÂN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TÍCH XÉT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NGHIỆM CTM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,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PHẾT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MÁU 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, TỦY ĐỒ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PHÂN TÍCH VÙNG ĐỌC PHẾT MÁU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 bwMode="auto">
          <a:xfrm>
            <a:off x="4694075" y="1524000"/>
            <a:ext cx="3943675" cy="4602163"/>
          </a:xfrm>
          <a:prstGeom prst="rect">
            <a:avLst/>
          </a:prstGeom>
          <a:noFill/>
        </p:spPr>
      </p:pic>
      <p:pic>
        <p:nvPicPr>
          <p:cNvPr id="10" name="Picture 3" descr="D:\1 My Documents\2.4  HDLS\1.2 cytometer\08-00080-Fig2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41910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GIÁ TRỊ PHẾT MÁU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Ưu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nhanh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bổ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sung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CBC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hình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sự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và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lạ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sổ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tủy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xương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huống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biên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huyết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mãnh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hình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HC,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Heinz</a:t>
            </a: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tiểu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ương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bạch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non,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lạ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Khuyết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Tùy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Tùy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và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HỒNG CẦU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thước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BT  # 8/10 so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lymphocyte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# MCV,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HC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HC to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# RDW,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sự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thước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HC (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nisocytosi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Màu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sắc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sắc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&lt;1/3 so HC ( MCH &gt; 28 fl)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HC hình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huyết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miễn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HC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nhược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sắc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:khoảng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1/3: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thalassemia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sắt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HC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và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màu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xanh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nhạt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: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Hình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BT: hình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Poikilocytosis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HC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HC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HC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liềm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mãnh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SỰ THAY ĐỔI HÌNH DẠNG HỒNG CẦU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1 My Documents\2.3 HD LS Sau DH\1.0 BS CBC\1 pathophysio RBCmembran.ti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820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ĐẶC ĐIỂM HỒNG CẦU TỦY &amp; MÁU NGOẠI BIÊN</a:t>
            </a:r>
            <a:endParaRPr lang="en-US" sz="3200" dirty="0"/>
          </a:p>
        </p:txBody>
      </p:sp>
      <p:pic>
        <p:nvPicPr>
          <p:cNvPr id="6" name="Content Placeholder 9" descr="my (2.3)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1919350"/>
            <a:ext cx="4038600" cy="3887663"/>
          </a:xfrm>
        </p:spPr>
      </p:pic>
      <p:pic>
        <p:nvPicPr>
          <p:cNvPr id="8" name="Content Placeholder 8" descr="my (2.16)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1752600"/>
            <a:ext cx="4724400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PHẾT MÁU NGOẠI </a:t>
            </a: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BIÊN BÌNH THƯỜNG</a:t>
            </a:r>
            <a:endParaRPr lang="en-US" sz="3200" dirty="0"/>
          </a:p>
        </p:txBody>
      </p:sp>
      <p:pic>
        <p:nvPicPr>
          <p:cNvPr id="7" name="Content Placeholder 3" descr="Normal_blood_sme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28801"/>
            <a:ext cx="7162799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47800"/>
            <a:ext cx="4497388" cy="727075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err="1" smtClean="0"/>
              <a:t>Microcytic</a:t>
            </a:r>
            <a:r>
              <a:rPr lang="en-US" dirty="0" smtClean="0"/>
              <a:t> </a:t>
            </a:r>
            <a:r>
              <a:rPr lang="en-US" dirty="0" err="1" smtClean="0"/>
              <a:t>hypochromic</a:t>
            </a:r>
            <a:r>
              <a:rPr lang="en-US" dirty="0" smtClean="0"/>
              <a:t> anemia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Target cells</a:t>
            </a:r>
            <a:endParaRPr lang="en-US" dirty="0"/>
          </a:p>
        </p:txBody>
      </p:sp>
      <p:pic>
        <p:nvPicPr>
          <p:cNvPr id="7" name="Content Placeholder 7" descr="Microcytic_hypochromic_anem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2438400"/>
            <a:ext cx="4344988" cy="3581400"/>
          </a:xfrm>
        </p:spPr>
      </p:pic>
      <p:pic>
        <p:nvPicPr>
          <p:cNvPr id="8" name="Content Placeholder 6" descr="Target_cells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2362201"/>
            <a:ext cx="4267200" cy="3657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535113"/>
            <a:ext cx="4497388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Hemoglobin SC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Malaria </a:t>
            </a:r>
            <a:r>
              <a:rPr lang="en-US" dirty="0" err="1" smtClean="0"/>
              <a:t>trophozoites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Content Placeholder 9" descr="Malaria_trophozoites.jpg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5025" y="2590801"/>
            <a:ext cx="4117975" cy="3581400"/>
          </a:xfrm>
        </p:spPr>
      </p:pic>
      <p:pic>
        <p:nvPicPr>
          <p:cNvPr id="9" name="Content Placeholder 8" descr="Hemoglobin_SC_disease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590800"/>
            <a:ext cx="4495800" cy="3581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THIẾU MÁU HUYẾT TÁN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HỒNG CẦU LƯỚI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35719"/>
            <a:ext cx="4191000" cy="3829599"/>
          </a:xfrm>
          <a:prstGeom prst="rect">
            <a:avLst/>
          </a:prstGeom>
          <a:noFill/>
        </p:spPr>
      </p:pic>
      <p:pic>
        <p:nvPicPr>
          <p:cNvPr id="8" name="Picture 9" descr="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4876800" y="2514600"/>
            <a:ext cx="3733800" cy="31242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BẠCH CẦU LYMPHO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638800"/>
          </a:xfrm>
        </p:spPr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lympho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loại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Lympho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chiếm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30-40%,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tụ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và TBC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xanh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đậm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ít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Lymphocyte to và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10%,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thước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gấp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hồng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tròn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hay oval,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hạt</a:t>
            </a:r>
            <a:r>
              <a:rPr lang="en-US" dirty="0" smtClean="0"/>
              <a:t> </a:t>
            </a:r>
            <a:r>
              <a:rPr lang="en-US" dirty="0" err="1" smtClean="0"/>
              <a:t>azurophilic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Lympho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hình ( atypical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lymphocyte:LA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lympho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to, TBC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pPr lvl="2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nhiễm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vi, mononucleosis infectious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SỰ TĂNG SINH VÀ BIỆT HÓA TẾ BÀO MÁU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1 My Documents\2.3 HD LS Sau DH\1.1 Bone marrow D\1. Pathophysio\my 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2469" y="1600200"/>
            <a:ext cx="7119062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4648200" cy="525780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19600" y="1371601"/>
            <a:ext cx="47244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Lympho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và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535113"/>
            <a:ext cx="4497388" cy="639762"/>
          </a:xfrm>
        </p:spPr>
        <p:txBody>
          <a:bodyPr/>
          <a:lstStyle/>
          <a:p>
            <a:r>
              <a:rPr lang="en-US" dirty="0" err="1" smtClean="0"/>
              <a:t>Monocyte</a:t>
            </a:r>
            <a:r>
              <a:rPr lang="en-US" dirty="0" smtClean="0"/>
              <a:t>, lymphocyte</a:t>
            </a:r>
            <a:endParaRPr lang="en-US" dirty="0"/>
          </a:p>
        </p:txBody>
      </p:sp>
      <p:pic>
        <p:nvPicPr>
          <p:cNvPr id="7" name="Content Placeholder 6" descr="Lymphocyte_and_monocyte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438400"/>
            <a:ext cx="4571999" cy="350519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Large   lymphocytes</a:t>
            </a:r>
            <a:endParaRPr lang="en-US" dirty="0"/>
          </a:p>
        </p:txBody>
      </p:sp>
      <p:pic>
        <p:nvPicPr>
          <p:cNvPr id="10" name="Content Placeholder 6" descr="Large_granular_lymphocytes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286000"/>
            <a:ext cx="4194175" cy="3657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SỰ TĂNG SINH VÀ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HÓA TẾ BÀO BẠCH CẦU HẠT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8229600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BẠCH CẦU ĐA NHÂN TRUNG TÍNH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Sự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BCĐNTT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&gt;5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PN  65%, và band 5%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BCĐN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Band </a:t>
            </a:r>
            <a:r>
              <a:rPr lang="en-US" dirty="0" smtClean="0">
                <a:latin typeface="Times New Roman"/>
                <a:cs typeface="Times New Roman"/>
              </a:rPr>
              <a:t>↑&gt; 20%: </a:t>
            </a:r>
            <a:r>
              <a:rPr lang="en-US" dirty="0" err="1" smtClean="0">
                <a:latin typeface="Times New Roman"/>
                <a:cs typeface="Times New Roman"/>
              </a:rPr>
              <a:t>nhiễm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trùng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Metamyelocyte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myelocyte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nhiễm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trùng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nặng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phản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ứng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tăng</a:t>
            </a:r>
            <a:r>
              <a:rPr lang="en-US" dirty="0" smtClean="0">
                <a:latin typeface="Times New Roman"/>
                <a:cs typeface="Times New Roman"/>
              </a:rPr>
              <a:t> BC, </a:t>
            </a:r>
            <a:r>
              <a:rPr lang="en-US" dirty="0" err="1" smtClean="0">
                <a:latin typeface="Times New Roman"/>
                <a:cs typeface="Times New Roman"/>
              </a:rPr>
              <a:t>phục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hồi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tủy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sau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ức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chế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tủy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Myeloblast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promyelocyte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bệnh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bạch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cầu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cấp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Meylocyte</a:t>
            </a:r>
            <a:r>
              <a:rPr lang="en-US" dirty="0" smtClean="0">
                <a:latin typeface="Times New Roman"/>
                <a:cs typeface="Times New Roman"/>
              </a:rPr>
              <a:t>&gt; </a:t>
            </a:r>
            <a:r>
              <a:rPr lang="en-US" dirty="0" err="1" smtClean="0">
                <a:latin typeface="Times New Roman"/>
                <a:cs typeface="Times New Roman"/>
              </a:rPr>
              <a:t>metamyelocyte</a:t>
            </a:r>
            <a:r>
              <a:rPr lang="en-US" dirty="0" smtClean="0">
                <a:latin typeface="Times New Roman"/>
                <a:cs typeface="Times New Roman"/>
              </a:rPr>
              <a:t> : </a:t>
            </a:r>
            <a:r>
              <a:rPr lang="en-US" dirty="0" err="1" smtClean="0">
                <a:latin typeface="Times New Roman"/>
                <a:cs typeface="Times New Roman"/>
              </a:rPr>
              <a:t>Bạch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cầu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mạn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Bạch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cầu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chưa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trưởng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thành</a:t>
            </a:r>
            <a:r>
              <a:rPr lang="en-US" dirty="0" smtClean="0">
                <a:latin typeface="Times New Roman"/>
                <a:cs typeface="Times New Roman"/>
              </a:rPr>
              <a:t>, HC </a:t>
            </a:r>
            <a:r>
              <a:rPr lang="en-US" dirty="0" err="1" smtClean="0">
                <a:latin typeface="Times New Roman"/>
                <a:cs typeface="Times New Roman"/>
              </a:rPr>
              <a:t>nhân</a:t>
            </a:r>
            <a:r>
              <a:rPr lang="en-US" dirty="0" smtClean="0">
                <a:latin typeface="Times New Roman"/>
                <a:cs typeface="Times New Roman"/>
              </a:rPr>
              <a:t>, HC hình </a:t>
            </a:r>
            <a:r>
              <a:rPr lang="en-US" dirty="0" err="1" smtClean="0">
                <a:latin typeface="Times New Roman"/>
                <a:cs typeface="Times New Roman"/>
              </a:rPr>
              <a:t>giọt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nước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leuko</a:t>
            </a:r>
            <a:r>
              <a:rPr lang="en-US" dirty="0" smtClean="0">
                <a:latin typeface="Times New Roman"/>
                <a:cs typeface="Times New Roman"/>
              </a:rPr>
              <a:t>- </a:t>
            </a:r>
            <a:r>
              <a:rPr lang="en-US" dirty="0" err="1" smtClean="0">
                <a:latin typeface="Times New Roman"/>
                <a:cs typeface="Times New Roman"/>
              </a:rPr>
              <a:t>erythro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blastic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có</a:t>
            </a:r>
            <a:r>
              <a:rPr lang="en-US" dirty="0" smtClean="0">
                <a:latin typeface="Times New Roman"/>
                <a:cs typeface="Times New Roman"/>
              </a:rPr>
              <a:t> sự </a:t>
            </a:r>
            <a:r>
              <a:rPr lang="en-US" dirty="0" err="1" smtClean="0">
                <a:latin typeface="Times New Roman"/>
                <a:cs typeface="Times New Roman"/>
              </a:rPr>
              <a:t>xâm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lấn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tủy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xương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xơ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tủy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BẠCH CẦU ĐA NHÂN TRUNG TÍNH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257800"/>
          </a:xfrm>
        </p:spPr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3-4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thùy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 5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thùy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hypersegmentation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B12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&lt; 3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/>
              <a:t>Pelger-Huet</a:t>
            </a:r>
            <a:r>
              <a:rPr lang="en-US" dirty="0" smtClean="0"/>
              <a:t> anomaly) : </a:t>
            </a:r>
            <a:r>
              <a:rPr lang="en-US" dirty="0" err="1" smtClean="0"/>
              <a:t>myelodysplastic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TBC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độc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bào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</a:t>
            </a:r>
            <a:r>
              <a:rPr lang="en-US" dirty="0" err="1" smtClean="0"/>
              <a:t>myeloblasts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Normal </a:t>
            </a:r>
            <a:r>
              <a:rPr lang="en-US" dirty="0" err="1" smtClean="0"/>
              <a:t>promyelocytes</a:t>
            </a:r>
            <a:endParaRPr lang="en-US" dirty="0"/>
          </a:p>
        </p:txBody>
      </p:sp>
      <p:pic>
        <p:nvPicPr>
          <p:cNvPr id="7" name="Content Placeholder 7" descr="Normal_human_myeloblast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5156" y="2907506"/>
            <a:ext cx="3724275" cy="2486025"/>
          </a:xfrm>
        </p:spPr>
      </p:pic>
      <p:pic>
        <p:nvPicPr>
          <p:cNvPr id="8" name="Content Placeholder 6" descr="Normal_human_promyelocyte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79962" y="2936081"/>
            <a:ext cx="3771900" cy="2428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myelocytes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metamyelocytes</a:t>
            </a:r>
            <a:endParaRPr lang="en-US" dirty="0"/>
          </a:p>
        </p:txBody>
      </p:sp>
      <p:pic>
        <p:nvPicPr>
          <p:cNvPr id="7" name="Content Placeholder 6" descr="Normal_human_metamyelocyte.jpg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4725" y="2917031"/>
            <a:ext cx="3762375" cy="2466975"/>
          </a:xfrm>
        </p:spPr>
      </p:pic>
      <p:pic>
        <p:nvPicPr>
          <p:cNvPr id="8" name="Content Placeholder 7" descr="Normal_human_myelocyte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806900"/>
            <a:ext cx="4040188" cy="26872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</a:t>
            </a:r>
            <a:r>
              <a:rPr lang="en-US" dirty="0" err="1" smtClean="0"/>
              <a:t>Neutrophile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Band </a:t>
            </a:r>
            <a:r>
              <a:rPr lang="en-US" dirty="0" err="1" smtClean="0"/>
              <a:t>Neutrophile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 descr="Normal_human_band_form.jpg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5025" y="2362200"/>
            <a:ext cx="4270375" cy="3809999"/>
          </a:xfrm>
        </p:spPr>
      </p:pic>
      <p:pic>
        <p:nvPicPr>
          <p:cNvPr id="10" name="Content Placeholder 9" descr="Normal_human_PMN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1001" y="2362200"/>
            <a:ext cx="4191000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35113"/>
            <a:ext cx="4268788" cy="639762"/>
          </a:xfrm>
        </p:spPr>
        <p:txBody>
          <a:bodyPr/>
          <a:lstStyle/>
          <a:p>
            <a:r>
              <a:rPr lang="en-US" dirty="0" err="1" smtClean="0"/>
              <a:t>Hypersegmented</a:t>
            </a:r>
            <a:r>
              <a:rPr lang="en-US" dirty="0" smtClean="0"/>
              <a:t> </a:t>
            </a:r>
            <a:r>
              <a:rPr lang="en-US" dirty="0" err="1" smtClean="0"/>
              <a:t>neutrophile</a:t>
            </a:r>
            <a:endParaRPr lang="en-US" dirty="0"/>
          </a:p>
        </p:txBody>
      </p:sp>
      <p:pic>
        <p:nvPicPr>
          <p:cNvPr id="7" name="Content Placeholder 6" descr="Hypersegmented_neutrophil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2590800"/>
            <a:ext cx="4267201" cy="35052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9600" dirty="0" err="1" smtClean="0"/>
              <a:t>Pelger</a:t>
            </a:r>
            <a:r>
              <a:rPr lang="en-US" sz="9600" dirty="0" smtClean="0"/>
              <a:t> </a:t>
            </a:r>
            <a:r>
              <a:rPr lang="en-US" sz="9600" dirty="0" err="1" smtClean="0"/>
              <a:t>Huet</a:t>
            </a:r>
            <a:r>
              <a:rPr lang="en-US" sz="9600" dirty="0" smtClean="0"/>
              <a:t> anomaly</a:t>
            </a:r>
          </a:p>
          <a:p>
            <a:endParaRPr lang="en-US" dirty="0"/>
          </a:p>
        </p:txBody>
      </p:sp>
      <p:pic>
        <p:nvPicPr>
          <p:cNvPr id="10" name="Content Placeholder 13" descr="Pelger_Huet_anomaly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24400" y="2514600"/>
            <a:ext cx="4419600" cy="3581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Toxic- granulations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71601"/>
            <a:ext cx="4041775" cy="990600"/>
          </a:xfrm>
        </p:spPr>
        <p:txBody>
          <a:bodyPr/>
          <a:lstStyle/>
          <a:p>
            <a:r>
              <a:rPr lang="en-US" dirty="0" err="1" smtClean="0"/>
              <a:t>Chediak</a:t>
            </a:r>
            <a:r>
              <a:rPr lang="en-US" dirty="0" smtClean="0"/>
              <a:t> – Higashi syndrome</a:t>
            </a:r>
          </a:p>
          <a:p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4648200" cy="4648200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447800"/>
            <a:ext cx="4724399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SỰ TĂNG SINH VÀ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HÓA TẾ BÀO MÁU</a:t>
            </a:r>
            <a:endParaRPr lang="en-US" sz="3200" dirty="0"/>
          </a:p>
        </p:txBody>
      </p:sp>
      <p:pic>
        <p:nvPicPr>
          <p:cNvPr id="2050" name="Picture 2" descr="D:\1 My Documents\2.3 HD LS Sau DH\1.1 Bone marrow D\1. Pathophysio\my 0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153400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344988" cy="639762"/>
          </a:xfrm>
        </p:spPr>
        <p:txBody>
          <a:bodyPr/>
          <a:lstStyle/>
          <a:p>
            <a:r>
              <a:rPr lang="en-US" dirty="0" smtClean="0"/>
              <a:t>Basophile </a:t>
            </a:r>
            <a:endParaRPr lang="en-US" dirty="0"/>
          </a:p>
        </p:txBody>
      </p:sp>
      <p:pic>
        <p:nvPicPr>
          <p:cNvPr id="7" name="Content Placeholder 6" descr="Basophils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2514600"/>
            <a:ext cx="4343399" cy="3429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Eosinophilia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 descr="Eosinophilia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514600"/>
            <a:ext cx="4346575" cy="3429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TIỂU CẦU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90696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100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7 x20.000= 140,000/mm.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máu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:TC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MPV ↑,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mãnh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chừng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ITP, HUS, DIC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TC to và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mãnh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TC,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chừng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tủy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myeloproliferative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neoplasm) hay  essential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thrombocythemia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803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Giant platelets in hereditary </a:t>
            </a:r>
            <a:r>
              <a:rPr lang="en-US" dirty="0" err="1" smtClean="0"/>
              <a:t>macrothrombocytopenia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26691" y="2174875"/>
            <a:ext cx="3701206" cy="3951288"/>
          </a:xfrm>
          <a:prstGeom prst="rect">
            <a:avLst/>
          </a:prstGeom>
          <a:noFill/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Blast cells in neonate with Down syndromes</a:t>
            </a:r>
            <a:endParaRPr lang="en-US" dirty="0"/>
          </a:p>
        </p:txBody>
      </p:sp>
      <p:pic>
        <p:nvPicPr>
          <p:cNvPr id="5" name="Content Placeholder 4" descr="3731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435022"/>
            <a:ext cx="4041775" cy="34309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727075"/>
          </a:xfrm>
        </p:spPr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4400" dirty="0" err="1" smtClean="0"/>
              <a:t>Platele</a:t>
            </a:r>
            <a:r>
              <a:rPr lang="en-US" sz="4400" dirty="0" smtClean="0"/>
              <a:t> clumping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Essential </a:t>
            </a:r>
            <a:r>
              <a:rPr lang="en-US" dirty="0" err="1" smtClean="0"/>
              <a:t>thrombocythemia</a:t>
            </a:r>
            <a:endParaRPr lang="en-US" dirty="0"/>
          </a:p>
        </p:txBody>
      </p:sp>
      <p:pic>
        <p:nvPicPr>
          <p:cNvPr id="8" name="Content Placeholder 7" descr="Essential_thrombocythemia.jpg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0600" y="2819400"/>
            <a:ext cx="4114800" cy="2819400"/>
          </a:xfrm>
        </p:spPr>
      </p:pic>
      <p:pic>
        <p:nvPicPr>
          <p:cNvPr id="9" name="Content Placeholder 14" descr="Platelet_clumping_in_EDTA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797526"/>
            <a:ext cx="4040188" cy="27059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PHẾT MÁU CÓ TẾ BÀO NON TRONG BỆNH BẠCH CẦU CẤP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0200"/>
            <a:ext cx="4572000" cy="4419600"/>
          </a:xfrm>
          <a:prstGeom prst="rect">
            <a:avLst/>
          </a:prstGeom>
          <a:noFill/>
        </p:spPr>
      </p:pic>
      <p:pic>
        <p:nvPicPr>
          <p:cNvPr id="8" name="Content Placeholder 1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5025" y="1676401"/>
            <a:ext cx="4194175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Times New Roman" pitchFamily="18" charset="0"/>
                <a:cs typeface="Times New Roman" pitchFamily="18" charset="0"/>
              </a:rPr>
              <a:t>MÁY PHÂN TÍCH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TẾ BÀO MÁU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7" descr="scan000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4495800" cy="4800600"/>
          </a:xfrm>
        </p:spPr>
      </p:pic>
      <p:pic>
        <p:nvPicPr>
          <p:cNvPr id="10" name="Picture 4" descr="D:\1 My Documents\2.4  HDLS\1.2 cytometer\80378E67_CDC7_4A93_BB5F_C5B337C7651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1828801"/>
            <a:ext cx="43434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CƠ SỞ PHÂN TÍCH TẾ BÀO MÁU BẰNG MÁY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524000"/>
            <a:ext cx="8001000" cy="502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12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an0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6400"/>
            <a:ext cx="6400800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KẾT QỦA CÔNG THỨC MÁU BẰNG MÁY </a:t>
            </a:r>
            <a:endParaRPr lang="en-US" sz="3200" dirty="0"/>
          </a:p>
        </p:txBody>
      </p:sp>
      <p:pic>
        <p:nvPicPr>
          <p:cNvPr id="4" name="Picture 6" descr="XN CTM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143000"/>
            <a:ext cx="8839200" cy="5715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" y="0"/>
            <a:ext cx="7696200" cy="6815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KỸ THUẬT THỰC HIỆN PHẾT MÁU</a:t>
            </a:r>
            <a:endParaRPr lang="en-US" sz="3200" dirty="0"/>
          </a:p>
        </p:txBody>
      </p:sp>
      <p:pic>
        <p:nvPicPr>
          <p:cNvPr id="4" name="Picture 5" descr="XN BLOOD SMEAR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524000"/>
            <a:ext cx="8229600" cy="4876799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767</Words>
  <Application>Microsoft Office PowerPoint</Application>
  <PresentationFormat>On-screen Show (4:3)</PresentationFormat>
  <Paragraphs>105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TiẾP CẬN CHẨN ĐOÁN THIEU MAU TRẺ EM (161006)</vt:lpstr>
      <vt:lpstr>SỰ TĂNG SINH VÀ BIỆT HÓA TẾ BÀO MÁU</vt:lpstr>
      <vt:lpstr>SỰ TĂNG SINH VÀ BiỆT HÓA TẾ BÀO MÁU</vt:lpstr>
      <vt:lpstr>MÁY PHÂN TÍCH TẾ BÀO MÁU</vt:lpstr>
      <vt:lpstr>CƠ SỞ PHÂN TÍCH TẾ BÀO MÁU BẰNG MÁY</vt:lpstr>
      <vt:lpstr>Slide 6</vt:lpstr>
      <vt:lpstr>KẾT QỦA CÔNG THỨC MÁU BẰNG MÁY </vt:lpstr>
      <vt:lpstr>Slide 8</vt:lpstr>
      <vt:lpstr>KỸ THUẬT THỰC HIỆN PHẾT MÁU</vt:lpstr>
      <vt:lpstr>PHÂN TÍCH VÙNG ĐỌC PHẾT MÁU</vt:lpstr>
      <vt:lpstr>GIÁ TRỊ PHẾT MÁU</vt:lpstr>
      <vt:lpstr>HỒNG CẦU</vt:lpstr>
      <vt:lpstr>SỰ THAY ĐỔI HÌNH DẠNG HỒNG CẦU</vt:lpstr>
      <vt:lpstr>ĐẶC ĐIỂM HỒNG CẦU TỦY &amp; MÁU NGOẠI BIÊN</vt:lpstr>
      <vt:lpstr>PHẾT MÁU NGOẠI BIÊN BÌNH THƯỜNG</vt:lpstr>
      <vt:lpstr>Slide 16</vt:lpstr>
      <vt:lpstr>Slide 17</vt:lpstr>
      <vt:lpstr>Slide 18</vt:lpstr>
      <vt:lpstr>BẠCH CẦU LYMPHO</vt:lpstr>
      <vt:lpstr>Slide 20</vt:lpstr>
      <vt:lpstr>Lympho bào và tế bào đơn nhân</vt:lpstr>
      <vt:lpstr>SỰ TĂNG SINH VÀ BiỆT HÓA TẾ BÀO BẠCH CẦU HẠT</vt:lpstr>
      <vt:lpstr>BẠCH CẦU ĐA NHÂN TRUNG TÍNH</vt:lpstr>
      <vt:lpstr>BẠCH CẦU ĐA NHÂN TRUNG TÍNH</vt:lpstr>
      <vt:lpstr>Slide 25</vt:lpstr>
      <vt:lpstr>Slide 26</vt:lpstr>
      <vt:lpstr>Slide 27</vt:lpstr>
      <vt:lpstr>Slide 28</vt:lpstr>
      <vt:lpstr>Slide 29</vt:lpstr>
      <vt:lpstr>Slide 30</vt:lpstr>
      <vt:lpstr>TIỂU CẦU</vt:lpstr>
      <vt:lpstr>Slide 32</vt:lpstr>
      <vt:lpstr>Slide 33</vt:lpstr>
      <vt:lpstr>PHẾT MÁU CÓ TẾ BÀO NON TRONG BỆNH BẠCH CẦU CẤP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TiẾP CẬN BỆNH NHÂN TRẺ EM VỀ HUYẾT HỌC LÂM SÀNG</dc:title>
  <dc:creator>User</dc:creator>
  <cp:lastModifiedBy>Carcassonno</cp:lastModifiedBy>
  <cp:revision>120</cp:revision>
  <dcterms:created xsi:type="dcterms:W3CDTF">2011-05-30T22:52:00Z</dcterms:created>
  <dcterms:modified xsi:type="dcterms:W3CDTF">2016-10-09T16:47:37Z</dcterms:modified>
</cp:coreProperties>
</file>